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8"/>
  </p:notesMasterIdLst>
  <p:sldIdLst>
    <p:sldId id="265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29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C950F-F3C4-48A4-817A-D08EC6F02D8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44BD-0E46-4812-A010-186C0C37D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95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5. </a:t>
            </a:r>
            <a:r>
              <a:rPr lang="ru-RU" sz="4800" dirty="0"/>
              <a:t>Лекция </a:t>
            </a:r>
            <a:r>
              <a:rPr lang="ru-RU" sz="4800" dirty="0"/>
              <a:t>7</a:t>
            </a:r>
            <a:r>
              <a:rPr lang="ru-RU" sz="4800" dirty="0" smtClean="0"/>
              <a:t>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/>
              <a:t>Проектирование улицы в плане и продольном профиле. Нормативы на элементы плана и продольного профиля.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471612"/>
            <a:ext cx="3360420" cy="21002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3886200"/>
            <a:ext cx="5745079" cy="18192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073800" y="1815689"/>
            <a:ext cx="4470070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28625" indent="-428625">
              <a:buFont typeface="Wingdings" panose="05000000000000000000" pitchFamily="2" charset="2"/>
              <a:buChar char="ü"/>
            </a:pPr>
            <a:r>
              <a:rPr lang="ru-RU" sz="2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проезжая часть.</a:t>
            </a: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ru-RU" sz="2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Тротуар.</a:t>
            </a: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ru-RU" sz="2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Трамвайное полотно.</a:t>
            </a:r>
          </a:p>
        </p:txBody>
      </p:sp>
      <p:pic>
        <p:nvPicPr>
          <p:cNvPr id="10242" name="Picture 2" descr="Картинки по запросу улицы фот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360" y="3886200"/>
            <a:ext cx="2425700" cy="1819275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16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2177396"/>
            <a:ext cx="8577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u="sng" dirty="0">
                <a:solidFill>
                  <a:srgbClr val="0070C0"/>
                </a:solidFill>
              </a:rPr>
              <a:t>Расчет ширины проезжей части</a:t>
            </a:r>
            <a:r>
              <a:rPr lang="ru-RU" sz="2400" dirty="0">
                <a:solidFill>
                  <a:srgbClr val="0070C0"/>
                </a:solidFill>
              </a:rPr>
              <a:t> производят в следующей последовательности: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FF0000"/>
                </a:solidFill>
              </a:rPr>
              <a:t>Определение </a:t>
            </a:r>
            <a:r>
              <a:rPr lang="ru-RU" sz="2400" dirty="0">
                <a:solidFill>
                  <a:srgbClr val="FF0000"/>
                </a:solidFill>
              </a:rPr>
              <a:t>количества полос движения;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FF0000"/>
                </a:solidFill>
              </a:rPr>
              <a:t>Определение </a:t>
            </a:r>
            <a:r>
              <a:rPr lang="ru-RU" sz="2400" dirty="0">
                <a:solidFill>
                  <a:srgbClr val="FF0000"/>
                </a:solidFill>
              </a:rPr>
              <a:t>расчетного </a:t>
            </a:r>
            <a:r>
              <a:rPr lang="ru-RU" sz="2400" dirty="0">
                <a:solidFill>
                  <a:srgbClr val="FF0000"/>
                </a:solidFill>
              </a:rPr>
              <a:t>автомобиля для каждой полосы движения</a:t>
            </a:r>
            <a:r>
              <a:rPr lang="en-US" sz="2400" dirty="0">
                <a:solidFill>
                  <a:srgbClr val="FF0000"/>
                </a:solidFill>
              </a:rPr>
              <a:t>;</a:t>
            </a:r>
            <a:endParaRPr lang="ru-RU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FF0000"/>
                </a:solidFill>
              </a:rPr>
              <a:t>Определение ширины каждой полосы движения;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FF0000"/>
                </a:solidFill>
              </a:rPr>
              <a:t>Определение общей ширины проезжей части.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92599" y="944532"/>
            <a:ext cx="4462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algn="ctr"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5.2 Основная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проезжая часть.</a:t>
            </a:r>
            <a:endParaRPr lang="ru-RU" sz="15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96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316" y="1934766"/>
            <a:ext cx="7700396" cy="341828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92599" y="944532"/>
            <a:ext cx="4462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algn="ctr"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5.2 Основная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проезжая часть.</a:t>
            </a:r>
            <a:endParaRPr lang="ru-RU" sz="15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7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8943" y="857250"/>
            <a:ext cx="5137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algn="ctr"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5.3 Боковые и местные проезды</a:t>
            </a:r>
            <a:endParaRPr lang="ru-RU" sz="15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://www.studfiles.ru/html/2706/1118/html_d2h9JFyQJl.dni2/htmlconvd-OhbovL_html_m60f7fe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12" t="5573" r="12958" b="22101"/>
          <a:stretch/>
        </p:blipFill>
        <p:spPr bwMode="auto">
          <a:xfrm>
            <a:off x="226392" y="1902380"/>
            <a:ext cx="2705100" cy="1924471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56858" y="1295832"/>
            <a:ext cx="5682342" cy="3395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marR="52864" indent="161925" algn="just">
              <a:spcBef>
                <a:spcPts val="34"/>
              </a:spcBef>
            </a:pPr>
            <a:r>
              <a:rPr lang="ru-RU" b="1" u="sng" spc="-1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Местные проезды</a:t>
            </a:r>
            <a:r>
              <a:rPr lang="ru-RU" b="1" spc="-1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предназначены для</a:t>
            </a:r>
            <a:r>
              <a:rPr lang="ru-RU" sz="1500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движения,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остановки и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стоянки автомобильного транспорта, связанного </a:t>
            </a:r>
            <a:r>
              <a:rPr lang="ru-RU" sz="1500" b="1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только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обслужива</a:t>
            </a:r>
            <a:r>
              <a:rPr lang="ru-RU" sz="1500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нием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прилегающей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территории и застройки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5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816" marR="52864" indent="161925" algn="just">
              <a:spcBef>
                <a:spcPts val="53"/>
              </a:spcBef>
            </a:pP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Местные проезды предусматривают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участках магистраль</a:t>
            </a:r>
            <a:r>
              <a:rPr lang="ru-RU" sz="1500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ных улиц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общегородского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районного значения, вдоль которых предусмотрено размещение крупных административно-дело</a:t>
            </a:r>
            <a:r>
              <a:rPr lang="ru-RU" sz="1500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вых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общественных зданий; торговых, зрелищных, спортивных и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других комплексов; различных предприятий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жилых зданий, имеющих выходы непосредственно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улицу; зданий, первые </a:t>
            </a:r>
            <a:r>
              <a:rPr lang="ru-RU" sz="1500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эта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которых используются </a:t>
            </a:r>
            <a:r>
              <a:rPr lang="ru-RU" sz="1500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размещения магазинов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объектов культурно-бытового назначения,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также </a:t>
            </a:r>
            <a:r>
              <a:rPr lang="ru-RU" sz="1500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наличии частых выездов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прилегающих территорий. </a:t>
            </a:r>
            <a:endParaRPr lang="ru-RU" sz="15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816" marR="52864" indent="161925" algn="just">
              <a:spcBef>
                <a:spcPts val="53"/>
              </a:spcBef>
            </a:pP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Технические требования к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местным проездам следует принимать </a:t>
            </a:r>
            <a:r>
              <a:rPr lang="ru-RU" sz="1500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как для улиц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местным движением</a:t>
            </a:r>
            <a:r>
              <a:rPr lang="ru-RU" sz="1500" spc="-53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транспорта.</a:t>
            </a:r>
            <a:endParaRPr lang="ru-RU" sz="15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878" y="4696980"/>
            <a:ext cx="861280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marR="52864" indent="161925" algn="just">
              <a:spcBef>
                <a:spcPts val="34"/>
              </a:spcBef>
            </a:pP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b="1" u="sng" spc="-1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оковые проезды</a:t>
            </a:r>
            <a:r>
              <a:rPr lang="ru-RU" b="1" spc="-1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предназначены для разгрузки основной проезжей части в часы «пик», для движения наземного общественного транспорта, кроме экспресс-маршрутов и для обслуживания</a:t>
            </a:r>
            <a:r>
              <a:rPr lang="ru-RU" sz="1500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прилегающей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территории и застройки</a:t>
            </a:r>
            <a:r>
              <a:rPr lang="ru-RU" sz="1500" spc="-15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5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816" marR="52864" indent="161925" algn="just">
              <a:spcBef>
                <a:spcPts val="19"/>
              </a:spcBef>
            </a:pP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Технические требования к боковым проездам следует принимать как для магистральных улиц районного</a:t>
            </a:r>
            <a:r>
              <a:rPr lang="ru-RU" sz="1500" spc="-49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значения.</a:t>
            </a:r>
          </a:p>
        </p:txBody>
      </p:sp>
    </p:spTree>
    <p:extLst>
      <p:ext uri="{BB962C8B-B14F-4D97-AF65-F5344CB8AC3E}">
        <p14:creationId xmlns:p14="http://schemas.microsoft.com/office/powerpoint/2010/main" val="188092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850" y="3226272"/>
            <a:ext cx="4162426" cy="246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Пропуск транспортных потоков </a:t>
            </a:r>
            <a:r>
              <a:rPr lang="ru-RU" dirty="0">
                <a:solidFill>
                  <a:srgbClr val="002060"/>
                </a:solidFill>
              </a:rPr>
              <a:t>при </a:t>
            </a:r>
            <a:r>
              <a:rPr lang="ru-RU" dirty="0">
                <a:solidFill>
                  <a:srgbClr val="002060"/>
                </a:solidFill>
              </a:rPr>
              <a:t>ограниченной пропускной способности центральных </a:t>
            </a:r>
            <a:r>
              <a:rPr lang="ru-RU" dirty="0">
                <a:solidFill>
                  <a:srgbClr val="002060"/>
                </a:solidFill>
              </a:rPr>
              <a:t>(основных) проезжих частей.</a:t>
            </a:r>
          </a:p>
          <a:p>
            <a:pPr marL="214313" indent="-214313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Движение общественного транспорта.</a:t>
            </a:r>
          </a:p>
          <a:p>
            <a:pPr marL="214313" indent="-214313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Обслуживание прилегающей застройки.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42873" y="3260896"/>
            <a:ext cx="3324852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Обслуживание прилегающей застройки</a:t>
            </a:r>
            <a:endParaRPr lang="ru-RU" sz="21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2" descr="http://www.studfiles.ru/html/2706/1118/html_d2h9JFyQJl.dni2/htmlconvd-OhbovL_html_m60f7fe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12" t="5573" r="12958" b="22101"/>
          <a:stretch/>
        </p:blipFill>
        <p:spPr bwMode="auto">
          <a:xfrm>
            <a:off x="839018" y="928057"/>
            <a:ext cx="2705100" cy="1924471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44193" y="1118282"/>
            <a:ext cx="35155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28625" indent="-428625">
              <a:buFont typeface="Wingdings" panose="05000000000000000000" pitchFamily="2" charset="2"/>
              <a:buChar char="ü"/>
            </a:pPr>
            <a:r>
              <a:rPr lang="ru-RU" sz="27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Боковые </a:t>
            </a:r>
            <a:r>
              <a:rPr lang="ru-RU" sz="27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проезды</a:t>
            </a:r>
            <a:r>
              <a:rPr lang="ru-RU" sz="2700" b="1" u="sng" dirty="0"/>
              <a:t>.</a:t>
            </a:r>
            <a:endParaRPr lang="ru-RU" sz="2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ru-RU" sz="27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проезды.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37438" y="2852528"/>
            <a:ext cx="2059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проезды</a:t>
            </a:r>
            <a:endParaRPr lang="ru-RU" b="1" u="sng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78377" y="2914647"/>
            <a:ext cx="3085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Боковые 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проезды (</a:t>
            </a:r>
            <a:r>
              <a:rPr lang="ru-RU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дублер-?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u="sng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20353" y="5327613"/>
            <a:ext cx="3848100" cy="783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4" algn="ctr">
              <a:lnSpc>
                <a:spcPct val="107000"/>
              </a:lnSpc>
            </a:pPr>
            <a:r>
              <a:rPr lang="ru-RU" sz="2100" b="1" dirty="0">
                <a:solidFill>
                  <a:srgbClr val="FF0000"/>
                </a:solidFill>
              </a:rPr>
              <a:t>Количество полос движения – не менее 3-х</a:t>
            </a:r>
            <a:endParaRPr lang="ru-RU" sz="2100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1880" y="4170261"/>
            <a:ext cx="3848100" cy="783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4" algn="ctr">
              <a:lnSpc>
                <a:spcPct val="107000"/>
              </a:lnSpc>
            </a:pPr>
            <a:r>
              <a:rPr lang="ru-RU" sz="2100" b="1" dirty="0">
                <a:solidFill>
                  <a:srgbClr val="FF0000"/>
                </a:solidFill>
              </a:rPr>
              <a:t>Количество полос движения – не менее 2-х</a:t>
            </a:r>
            <a:endParaRPr lang="ru-RU" sz="2100" b="1" dirty="0">
              <a:solidFill>
                <a:srgbClr val="FF0000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773168" y="2852527"/>
            <a:ext cx="18288" cy="2841899"/>
          </a:xfrm>
          <a:prstGeom prst="line">
            <a:avLst/>
          </a:prstGeom>
          <a:ln w="38100">
            <a:solidFill>
              <a:srgbClr val="0070C0"/>
            </a:solidFill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53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2599" y="903711"/>
            <a:ext cx="4462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algn="ctr">
              <a:spcBef>
                <a:spcPts val="720"/>
              </a:spcBef>
              <a:spcAft>
                <a:spcPts val="600"/>
              </a:spcAft>
              <a:tabLst>
                <a:tab pos="254318" algn="l"/>
              </a:tabLst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5.4 Тротуары.</a:t>
            </a:r>
            <a:endParaRPr lang="ru-RU" sz="15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27227" y="1546012"/>
            <a:ext cx="49638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marR="52864" indent="161925" algn="just">
              <a:spcBef>
                <a:spcPts val="11"/>
              </a:spcBef>
            </a:pPr>
            <a:r>
              <a:rPr lang="ru-RU" b="1" spc="-1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Тротуары</a:t>
            </a:r>
            <a:r>
              <a:rPr lang="ru-RU" b="1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предназначены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 пешеходов. </a:t>
            </a:r>
            <a:endParaRPr lang="ru-RU" spc="-1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816" marR="52864" indent="161925" algn="just">
              <a:spcBef>
                <a:spcPts val="11"/>
              </a:spcBef>
            </a:pP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Ширина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тротуара определяется интенсивностью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их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планировочным решением остановок пассажирского транспорта. Нормы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городских улиц предполагают устройство </a:t>
            </a:r>
            <a:r>
              <a:rPr lang="ru-RU" b="1" u="sng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полос </a:t>
            </a:r>
            <a:r>
              <a:rPr lang="ru-RU" b="1" u="sng" spc="-1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озеленения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разделяющих тротуар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местный проезд.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 descr="http://motorstory.ru/wp-content/uploads/2017/05/051017_0723_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02" y="1703933"/>
            <a:ext cx="2979965" cy="194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2143" y="3809784"/>
            <a:ext cx="80663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" marR="52864" indent="161925" algn="just">
              <a:spcBef>
                <a:spcPts val="11"/>
              </a:spcBef>
            </a:pPr>
            <a:r>
              <a:rPr lang="ru-RU" b="1" i="1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Опыт </a:t>
            </a:r>
            <a:r>
              <a:rPr lang="ru-RU" b="1" i="1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эксплуатации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городских улиц показывает,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 </a:t>
            </a:r>
            <a:r>
              <a:rPr lang="ru-RU" b="1" u="sng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такие полосы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очень неудобны: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они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мешают выходу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остановившегося автомобиля, подходу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нему, зелень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них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вытаптывается, открытый грунт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время дождя  размокает 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загрязняет</a:t>
            </a:r>
            <a:r>
              <a:rPr lang="ru-RU" spc="19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проезжую  часть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тротуар,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сухую погоду пылит. Вместо такой полосы рекомендуется однорядная посадка деревьев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укладкой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промежутках между</a:t>
            </a:r>
            <a:r>
              <a:rPr lang="ru-RU" spc="-4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ними</a:t>
            </a:r>
            <a:r>
              <a:rPr lang="ru-RU" spc="-4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дорожной</a:t>
            </a:r>
            <a:r>
              <a:rPr lang="ru-RU" spc="-4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одежды</a:t>
            </a:r>
            <a:r>
              <a:rPr lang="ru-RU" spc="-4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-4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всю</a:t>
            </a:r>
            <a:r>
              <a:rPr lang="ru-RU" spc="-38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ширину</a:t>
            </a:r>
            <a:r>
              <a:rPr lang="ru-RU" spc="-4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тротуара.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04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61307" y="1488050"/>
                <a:ext cx="7886700" cy="3838637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b="1" u="sng" dirty="0" smtClean="0">
                    <a:solidFill>
                      <a:srgbClr val="FF0000"/>
                    </a:solidFill>
                  </a:rPr>
                  <a:t>Ширину тротуара</a:t>
                </a:r>
                <a:r>
                  <a:rPr lang="ru-RU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(</a:t>
                </a:r>
                <a:r>
                  <a:rPr lang="en-US" i="1" dirty="0">
                    <a:solidFill>
                      <a:srgbClr val="0070C0"/>
                    </a:solidFill>
                  </a:rPr>
                  <a:t>B</a:t>
                </a:r>
                <a:r>
                  <a:rPr lang="ru-RU" dirty="0">
                    <a:solidFill>
                      <a:srgbClr val="0070C0"/>
                    </a:solidFill>
                  </a:rPr>
                  <a:t>) определяют 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расчетом, </a:t>
                </a:r>
                <a:r>
                  <a:rPr lang="ru-RU" dirty="0">
                    <a:solidFill>
                      <a:srgbClr val="0070C0"/>
                    </a:solidFill>
                  </a:rPr>
                  <a:t>но принимают не меньше 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значений указанных </a:t>
                </a:r>
                <a:r>
                  <a:rPr lang="ru-RU" dirty="0">
                    <a:solidFill>
                      <a:srgbClr val="0070C0"/>
                    </a:solidFill>
                  </a:rPr>
                  <a:t>в 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нормативных документах </a:t>
                </a:r>
              </a:p>
              <a:p>
                <a:pPr marL="0" indent="0">
                  <a:buNone/>
                </a:pPr>
                <a:r>
                  <a:rPr lang="ru-RU" dirty="0" smtClean="0">
                    <a:solidFill>
                      <a:srgbClr val="0070C0"/>
                    </a:solidFill>
                  </a:rPr>
                  <a:t>(СП 42.13330.2016):</a:t>
                </a:r>
                <a:endParaRPr lang="ru-RU" dirty="0">
                  <a:solidFill>
                    <a:srgbClr val="0070C0"/>
                  </a:solidFill>
                </a:endParaRPr>
              </a:p>
              <a:p>
                <a:pPr marL="0" indent="0" algn="r">
                  <a:buNone/>
                </a:pPr>
                <a14:m>
                  <m:oMath xmlns:m="http://schemas.openxmlformats.org/officeDocument/2006/math">
                    <m:r>
                      <a:rPr lang="ru-RU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;	</a:t>
                </a:r>
                <a:r>
                  <a:rPr lang="en-US" dirty="0">
                    <a:solidFill>
                      <a:srgbClr val="0070C0"/>
                    </a:solidFill>
                  </a:rPr>
                  <a:t>			(9)</a:t>
                </a:r>
                <a:endParaRPr lang="ru-RU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ru-RU" dirty="0" smtClean="0">
                    <a:solidFill>
                      <a:srgbClr val="0070C0"/>
                    </a:solidFill>
                  </a:rPr>
                  <a:t>где </a:t>
                </a:r>
              </a:p>
              <a:p>
                <a:pPr marL="0" indent="0">
                  <a:buNone/>
                </a:pPr>
                <a:r>
                  <a:rPr lang="en-US" i="1" dirty="0" smtClean="0">
                    <a:solidFill>
                      <a:srgbClr val="0070C0"/>
                    </a:solidFill>
                  </a:rPr>
                  <a:t>B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 </a:t>
                </a:r>
                <a:r>
                  <a:rPr lang="ru-RU" dirty="0">
                    <a:solidFill>
                      <a:srgbClr val="0070C0"/>
                    </a:solidFill>
                  </a:rPr>
                  <a:t>– общая ширина тротуара, м;</a:t>
                </a:r>
              </a:p>
              <a:p>
                <a:pPr marL="0" indent="0">
                  <a:buNone/>
                </a:pPr>
                <a:r>
                  <a:rPr lang="en-US" i="1" dirty="0">
                    <a:solidFill>
                      <a:srgbClr val="0070C0"/>
                    </a:solidFill>
                  </a:rPr>
                  <a:t>Z</a:t>
                </a:r>
                <a:r>
                  <a:rPr lang="ru-RU" i="1" dirty="0">
                    <a:solidFill>
                      <a:srgbClr val="0070C0"/>
                    </a:solidFill>
                  </a:rPr>
                  <a:t> – </a:t>
                </a:r>
                <a:r>
                  <a:rPr lang="ru-RU" dirty="0">
                    <a:solidFill>
                      <a:srgbClr val="0070C0"/>
                    </a:solidFill>
                  </a:rPr>
                  <a:t>основная зона пешеходного движения (прохожая часть), м;</a:t>
                </a:r>
              </a:p>
              <a:p>
                <a:pPr marL="0" indent="0">
                  <a:buNone/>
                </a:pPr>
                <a:r>
                  <a:rPr lang="en-US" i="1" dirty="0">
                    <a:solidFill>
                      <a:srgbClr val="0070C0"/>
                    </a:solidFill>
                  </a:rPr>
                  <a:t>L</a:t>
                </a:r>
                <a:r>
                  <a:rPr lang="ru-RU" dirty="0">
                    <a:solidFill>
                      <a:srgbClr val="0070C0"/>
                    </a:solidFill>
                  </a:rPr>
                  <a:t> – суммарная ширина полос размещения мачт освещения, малых архитектурных форм, озеленения и других элементов благоустройства;</a:t>
                </a:r>
              </a:p>
              <a:p>
                <a:pPr marL="0" indent="0">
                  <a:buNone/>
                </a:pPr>
                <a:r>
                  <a:rPr lang="en-US" i="1" dirty="0">
                    <a:solidFill>
                      <a:srgbClr val="0070C0"/>
                    </a:solidFill>
                  </a:rPr>
                  <a:t>d</a:t>
                </a:r>
                <a:r>
                  <a:rPr lang="ru-RU" dirty="0">
                    <a:solidFill>
                      <a:srgbClr val="0070C0"/>
                    </a:solidFill>
                  </a:rPr>
                  <a:t> – зазор безопасности, м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;</a:t>
                </a:r>
                <a:endParaRPr lang="ru-RU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1307" y="1488050"/>
                <a:ext cx="7886700" cy="3838637"/>
              </a:xfrm>
              <a:blipFill>
                <a:blip r:embed="rId2"/>
                <a:stretch>
                  <a:fillRect l="-618" t="-1587" r="-6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078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74222" y="1651336"/>
                <a:ext cx="8417378" cy="3838637"/>
              </a:xfrm>
            </p:spPr>
            <p:txBody>
              <a:bodyPr>
                <a:normAutofit fontScale="92500"/>
              </a:bodyPr>
              <a:lstStyle/>
              <a:p>
                <a:pPr marL="0" indent="0" algn="r">
                  <a:buNone/>
                </a:pPr>
                <a:r>
                  <a:rPr lang="en-US" b="1" dirty="0" smtClean="0">
                    <a:solidFill>
                      <a:srgbClr val="FF0000"/>
                    </a:solidFill>
                  </a:rPr>
                  <a:t>Z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×(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  <m:r>
                      <a:rPr lang="ru-RU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;	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               </a:t>
                </a:r>
                <a:r>
                  <a:rPr lang="en-US" dirty="0">
                    <a:solidFill>
                      <a:srgbClr val="0070C0"/>
                    </a:solidFill>
                  </a:rPr>
                  <a:t>			(10)</a:t>
                </a:r>
                <a:endParaRPr lang="ru-RU" dirty="0">
                  <a:solidFill>
                    <a:srgbClr val="0070C0"/>
                  </a:solidFill>
                </a:endParaRPr>
              </a:p>
              <a:p>
                <a:pPr marL="0" indent="0" algn="r">
                  <a:buNone/>
                </a:pPr>
                <a:r>
                  <a:rPr lang="en-US" b="1" i="1" dirty="0" smtClean="0">
                    <a:solidFill>
                      <a:srgbClr val="FF0000"/>
                    </a:solidFill>
                  </a:rPr>
                  <a:t>m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num>
                      <m:den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den>
                    </m:f>
                  </m:oMath>
                </a14:m>
                <a:r>
                  <a:rPr lang="en-US" b="1" i="1" dirty="0">
                    <a:solidFill>
                      <a:srgbClr val="FF0000"/>
                    </a:solidFill>
                  </a:rPr>
                  <a:t> </a:t>
                </a:r>
                <a:r>
                  <a:rPr lang="en-US" b="1" i="1" dirty="0" smtClean="0">
                    <a:solidFill>
                      <a:srgbClr val="FF0000"/>
                    </a:solidFill>
                  </a:rPr>
                  <a:t>,   </a:t>
                </a:r>
                <a:r>
                  <a:rPr lang="en-US" dirty="0">
                    <a:solidFill>
                      <a:srgbClr val="0070C0"/>
                    </a:solidFill>
                  </a:rPr>
                  <a:t>	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                                      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   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 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    </a:t>
                </a:r>
                <a:r>
                  <a:rPr lang="en-US" dirty="0">
                    <a:solidFill>
                      <a:srgbClr val="0070C0"/>
                    </a:solidFill>
                  </a:rPr>
                  <a:t>(11)</a:t>
                </a:r>
                <a:endParaRPr lang="ru-RU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ru-RU" dirty="0">
                    <a:solidFill>
                      <a:srgbClr val="0070C0"/>
                    </a:solidFill>
                  </a:rPr>
                  <a:t>где </a:t>
                </a:r>
                <a:endParaRPr lang="ru-RU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i="1" dirty="0" smtClean="0">
                    <a:solidFill>
                      <a:srgbClr val="0070C0"/>
                    </a:solidFill>
                  </a:rPr>
                  <a:t>r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  </a:t>
                </a:r>
                <a:r>
                  <a:rPr lang="ru-RU" dirty="0">
                    <a:solidFill>
                      <a:srgbClr val="0070C0"/>
                    </a:solidFill>
                  </a:rPr>
                  <a:t>– ширина одной полосы движения пешеходов, равная 0,75 м;</a:t>
                </a:r>
              </a:p>
              <a:p>
                <a:pPr marL="0" indent="0">
                  <a:buNone/>
                </a:pPr>
                <a:r>
                  <a:rPr lang="en-US" i="1" dirty="0">
                    <a:solidFill>
                      <a:srgbClr val="0070C0"/>
                    </a:solidFill>
                  </a:rPr>
                  <a:t>m</a:t>
                </a:r>
                <a:r>
                  <a:rPr lang="ru-RU" i="1" dirty="0">
                    <a:solidFill>
                      <a:srgbClr val="0070C0"/>
                    </a:solidFill>
                  </a:rPr>
                  <a:t> – </a:t>
                </a:r>
                <a:r>
                  <a:rPr lang="ru-RU" dirty="0">
                    <a:solidFill>
                      <a:srgbClr val="0070C0"/>
                    </a:solidFill>
                  </a:rPr>
                  <a:t>требуемое количество полос движения (полученное при расчете 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значение </a:t>
                </a:r>
                <a:r>
                  <a:rPr lang="ru-RU" dirty="0">
                    <a:solidFill>
                      <a:srgbClr val="0070C0"/>
                    </a:solidFill>
                  </a:rPr>
                  <a:t>следует округлять в большую сторону до целого значения);</a:t>
                </a:r>
              </a:p>
              <a:p>
                <a:pPr marL="0" indent="0">
                  <a:buNone/>
                </a:pPr>
                <a:r>
                  <a:rPr lang="en-US" i="1" dirty="0">
                    <a:solidFill>
                      <a:srgbClr val="0070C0"/>
                    </a:solidFill>
                  </a:rPr>
                  <a:t>k</a:t>
                </a:r>
                <a:r>
                  <a:rPr lang="ru-RU" i="1" dirty="0">
                    <a:solidFill>
                      <a:srgbClr val="0070C0"/>
                    </a:solidFill>
                  </a:rPr>
                  <a:t> – </a:t>
                </a:r>
                <a:r>
                  <a:rPr lang="ru-RU" dirty="0">
                    <a:solidFill>
                      <a:srgbClr val="0070C0"/>
                    </a:solidFill>
                  </a:rPr>
                  <a:t>количество запасных полос движения пешеходов (для тротуаров </a:t>
                </a:r>
                <a:r>
                  <a:rPr lang="en-US" dirty="0">
                    <a:solidFill>
                      <a:srgbClr val="0070C0"/>
                    </a:solidFill>
                  </a:rPr>
                  <a:t>k</a:t>
                </a:r>
                <a:r>
                  <a:rPr lang="ru-RU" dirty="0">
                    <a:solidFill>
                      <a:srgbClr val="0070C0"/>
                    </a:solidFill>
                  </a:rPr>
                  <a:t> = 1);</a:t>
                </a:r>
              </a:p>
              <a:p>
                <a:pPr marL="0" indent="0">
                  <a:buNone/>
                </a:pPr>
                <a:r>
                  <a:rPr lang="ru-RU" i="1" dirty="0">
                    <a:solidFill>
                      <a:srgbClr val="0070C0"/>
                    </a:solidFill>
                  </a:rPr>
                  <a:t>N</a:t>
                </a:r>
                <a:r>
                  <a:rPr lang="ru-RU" dirty="0">
                    <a:solidFill>
                      <a:srgbClr val="0070C0"/>
                    </a:solidFill>
                  </a:rPr>
                  <a:t> – интенсивность движения пешеходов в час пик (суммарно в двух направлениях), чел./ч;  </a:t>
                </a:r>
              </a:p>
              <a:p>
                <a:pPr marL="0" indent="0">
                  <a:buNone/>
                </a:pPr>
                <a:r>
                  <a:rPr lang="ru-RU" i="1" dirty="0">
                    <a:solidFill>
                      <a:srgbClr val="0070C0"/>
                    </a:solidFill>
                  </a:rPr>
                  <a:t>p</a:t>
                </a:r>
                <a:r>
                  <a:rPr lang="ru-RU" dirty="0">
                    <a:solidFill>
                      <a:srgbClr val="0070C0"/>
                    </a:solidFill>
                  </a:rPr>
                  <a:t> – нормативная пропускная способность одной полосы движения, чел./</a:t>
                </a:r>
                <a:r>
                  <a:rPr lang="ru-RU" dirty="0" smtClean="0">
                    <a:solidFill>
                      <a:srgbClr val="0070C0"/>
                    </a:solidFill>
                  </a:rPr>
                  <a:t>ч.</a:t>
                </a:r>
                <a:endParaRPr lang="ru-RU" dirty="0">
                  <a:solidFill>
                    <a:srgbClr val="0070C0"/>
                  </a:solidFill>
                </a:endParaRPr>
              </a:p>
              <a:p>
                <a:endParaRPr lang="ru-RU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4222" y="1651336"/>
                <a:ext cx="8417378" cy="3838637"/>
              </a:xfrm>
              <a:blipFill>
                <a:blip r:embed="rId2"/>
                <a:stretch>
                  <a:fillRect l="-434" t="-476" r="-5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1547535" y="993615"/>
            <a:ext cx="61350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rgbClr val="FF0000"/>
                </a:solidFill>
              </a:rPr>
              <a:t>Ширина пешеходной части тротуара</a:t>
            </a:r>
            <a:endParaRPr lang="ru-RU" sz="2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5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4569"/>
          <a:stretch/>
        </p:blipFill>
        <p:spPr>
          <a:xfrm>
            <a:off x="236077" y="2174420"/>
            <a:ext cx="8423366" cy="28520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55445" y="976827"/>
            <a:ext cx="71846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u="sng" dirty="0">
                <a:solidFill>
                  <a:srgbClr val="FF0000"/>
                </a:solidFill>
              </a:rPr>
              <a:t>Нормативная </a:t>
            </a:r>
            <a:r>
              <a:rPr lang="ru-RU" sz="2700" b="1" u="sng" dirty="0">
                <a:solidFill>
                  <a:srgbClr val="FF0000"/>
                </a:solidFill>
              </a:rPr>
              <a:t>пропускная способность одной полосы </a:t>
            </a:r>
            <a:r>
              <a:rPr lang="ru-RU" sz="2700" b="1" u="sng" dirty="0">
                <a:solidFill>
                  <a:srgbClr val="FF0000"/>
                </a:solidFill>
              </a:rPr>
              <a:t>движения пешеходов</a:t>
            </a:r>
            <a:endParaRPr lang="ru-RU" sz="27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9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000" b="1" dirty="0"/>
              <a:t>ЭЛЕМЕНТЫ ПОПЕРЕЧНОГО ПРОФИЛЯ</a:t>
            </a:r>
          </a:p>
          <a:p>
            <a:pPr algn="ctr"/>
            <a:endParaRPr lang="ru-RU" sz="2700" dirty="0"/>
          </a:p>
          <a:p>
            <a:pPr marL="0" indent="0" algn="ctr">
              <a:buNone/>
            </a:pPr>
            <a:r>
              <a:rPr lang="ru-RU" sz="3300" dirty="0"/>
              <a:t>ТРОТУАРЫ</a:t>
            </a:r>
          </a:p>
        </p:txBody>
      </p:sp>
    </p:spTree>
    <p:extLst>
      <p:ext uri="{BB962C8B-B14F-4D97-AF65-F5344CB8AC3E}">
        <p14:creationId xmlns:p14="http://schemas.microsoft.com/office/powerpoint/2010/main" val="197593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5202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Расчет ширины </a:t>
            </a:r>
            <a:r>
              <a:rPr lang="ru-RU" b="1" dirty="0" smtClean="0"/>
              <a:t>тротуаров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51336"/>
                <a:ext cx="7886700" cy="3838637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Ширину тротуара (</a:t>
                </a:r>
                <a:r>
                  <a:rPr lang="en-US" i="1" dirty="0"/>
                  <a:t>B</a:t>
                </a:r>
                <a:r>
                  <a:rPr lang="ru-RU" dirty="0"/>
                  <a:t>) определяют </a:t>
                </a:r>
                <a:r>
                  <a:rPr lang="ru-RU" dirty="0" smtClean="0"/>
                  <a:t>расчетом, </a:t>
                </a:r>
                <a:r>
                  <a:rPr lang="ru-RU" dirty="0"/>
                  <a:t>но принимают не меньше </a:t>
                </a:r>
                <a:r>
                  <a:rPr lang="ru-RU" dirty="0" smtClean="0"/>
                  <a:t>значений указанных </a:t>
                </a:r>
                <a:r>
                  <a:rPr lang="ru-RU" dirty="0"/>
                  <a:t>в </a:t>
                </a:r>
                <a:r>
                  <a:rPr lang="ru-RU" dirty="0" smtClean="0"/>
                  <a:t>нормативных документах </a:t>
                </a:r>
              </a:p>
              <a:p>
                <a:pPr marL="0" indent="0">
                  <a:buNone/>
                </a:pPr>
                <a:r>
                  <a:rPr lang="ru-RU" dirty="0" smtClean="0"/>
                  <a:t>(СП 42.13330.2016):</a:t>
                </a:r>
                <a:endParaRPr lang="ru-RU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;								(9)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где 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B</a:t>
                </a:r>
                <a:r>
                  <a:rPr lang="ru-RU" dirty="0" smtClean="0"/>
                  <a:t> </a:t>
                </a:r>
                <a:r>
                  <a:rPr lang="ru-RU" dirty="0"/>
                  <a:t>– общая ширина тротуара, м;</a:t>
                </a:r>
              </a:p>
              <a:p>
                <a:pPr marL="0" indent="0">
                  <a:buNone/>
                </a:pPr>
                <a:r>
                  <a:rPr lang="en-US" i="1" dirty="0"/>
                  <a:t>Z</a:t>
                </a:r>
                <a:r>
                  <a:rPr lang="ru-RU" i="1" dirty="0"/>
                  <a:t> – </a:t>
                </a:r>
                <a:r>
                  <a:rPr lang="ru-RU" dirty="0"/>
                  <a:t>основная зона пешеходного движения (прохожая часть), м;</a:t>
                </a:r>
              </a:p>
              <a:p>
                <a:pPr marL="0" indent="0">
                  <a:buNone/>
                </a:pPr>
                <a:r>
                  <a:rPr lang="en-US" i="1" dirty="0"/>
                  <a:t>L</a:t>
                </a:r>
                <a:r>
                  <a:rPr lang="ru-RU" dirty="0"/>
                  <a:t> – суммарная ширина полос размещения мачт освещения, малых архитектурных форм, озеленения и других элементов благоустройства;</a:t>
                </a:r>
              </a:p>
              <a:p>
                <a:pPr marL="0" indent="0">
                  <a:buNone/>
                </a:pPr>
                <a:r>
                  <a:rPr lang="en-US" i="1" dirty="0"/>
                  <a:t>d</a:t>
                </a:r>
                <a:r>
                  <a:rPr lang="ru-RU" dirty="0"/>
                  <a:t> – зазор безопасности, м</a:t>
                </a:r>
                <a:r>
                  <a:rPr lang="ru-RU" dirty="0" smtClean="0"/>
                  <a:t>;</a:t>
                </a: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51336"/>
                <a:ext cx="7886700" cy="3838637"/>
              </a:xfrm>
              <a:blipFill>
                <a:blip r:embed="rId2"/>
                <a:stretch>
                  <a:fillRect l="-618" t="-17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316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5202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Расчет ширины </a:t>
            </a:r>
            <a:r>
              <a:rPr lang="ru-RU" b="1" dirty="0" smtClean="0"/>
              <a:t>тротуаров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51336"/>
                <a:ext cx="7886700" cy="3838637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Z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×(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ru-RU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;			</a:t>
                </a:r>
                <a:r>
                  <a:rPr lang="ru-RU" dirty="0" smtClean="0"/>
                  <a:t>	</a:t>
                </a:r>
                <a:r>
                  <a:rPr lang="en-US" dirty="0"/>
                  <a:t>			(10)</a:t>
                </a:r>
                <a:endParaRPr lang="ru-RU" dirty="0"/>
              </a:p>
              <a:p>
                <a:pPr marL="0" indent="0">
                  <a:buNone/>
                </a:pPr>
                <a:r>
                  <a:rPr lang="en-US" dirty="0"/>
                  <a:t>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dirty="0"/>
                  <a:t> ,	            	</a:t>
                </a:r>
                <a:r>
                  <a:rPr lang="ru-RU" dirty="0" smtClean="0"/>
                  <a:t>	</a:t>
                </a:r>
                <a:r>
                  <a:rPr lang="en-US" dirty="0"/>
                  <a:t>	    			          (11)</a:t>
                </a:r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где 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en-US" i="1" dirty="0" smtClean="0"/>
                  <a:t>r</a:t>
                </a:r>
                <a:r>
                  <a:rPr lang="ru-RU" dirty="0" smtClean="0"/>
                  <a:t>  </a:t>
                </a:r>
                <a:r>
                  <a:rPr lang="ru-RU" dirty="0"/>
                  <a:t>– ширина одной полосы движения пешеходов, равная 0,75 м;</a:t>
                </a:r>
              </a:p>
              <a:p>
                <a:pPr marL="0" indent="0">
                  <a:buNone/>
                </a:pPr>
                <a:r>
                  <a:rPr lang="en-US" i="1" dirty="0"/>
                  <a:t>m</a:t>
                </a:r>
                <a:r>
                  <a:rPr lang="ru-RU" i="1" dirty="0"/>
                  <a:t> – </a:t>
                </a:r>
                <a:r>
                  <a:rPr lang="ru-RU" dirty="0"/>
                  <a:t>требуемое количество полос движения (полученное при расчете </a:t>
                </a:r>
                <a:r>
                  <a:rPr lang="ru-RU" dirty="0" smtClean="0"/>
                  <a:t>значение </a:t>
                </a:r>
                <a:r>
                  <a:rPr lang="ru-RU" dirty="0"/>
                  <a:t>следует округлять в большую сторону до целого значения);</a:t>
                </a:r>
              </a:p>
              <a:p>
                <a:pPr marL="0" indent="0">
                  <a:buNone/>
                </a:pPr>
                <a:r>
                  <a:rPr lang="en-US" i="1" dirty="0"/>
                  <a:t>k</a:t>
                </a:r>
                <a:r>
                  <a:rPr lang="ru-RU" i="1" dirty="0"/>
                  <a:t> – </a:t>
                </a:r>
                <a:r>
                  <a:rPr lang="ru-RU" dirty="0"/>
                  <a:t>количество запасных полос движения пешеходов (для тротуаров </a:t>
                </a:r>
                <a:r>
                  <a:rPr lang="en-US" dirty="0"/>
                  <a:t>k</a:t>
                </a:r>
                <a:r>
                  <a:rPr lang="ru-RU" dirty="0"/>
                  <a:t> = 1);</a:t>
                </a:r>
              </a:p>
              <a:p>
                <a:pPr marL="0" indent="0">
                  <a:buNone/>
                </a:pPr>
                <a:r>
                  <a:rPr lang="ru-RU" i="1" dirty="0"/>
                  <a:t>N</a:t>
                </a:r>
                <a:r>
                  <a:rPr lang="ru-RU" dirty="0"/>
                  <a:t> – интенсивность движения пешеходов в час пик (суммарно в двух направлениях), чел./ч;  </a:t>
                </a:r>
              </a:p>
              <a:p>
                <a:pPr marL="0" indent="0">
                  <a:buNone/>
                </a:pPr>
                <a:r>
                  <a:rPr lang="ru-RU" i="1" dirty="0"/>
                  <a:t>p</a:t>
                </a:r>
                <a:r>
                  <a:rPr lang="ru-RU" dirty="0"/>
                  <a:t> – нормативная пропускная способность одной полосы движения, чел./</a:t>
                </a:r>
                <a:r>
                  <a:rPr lang="ru-RU" dirty="0" smtClean="0"/>
                  <a:t>ч.</a:t>
                </a:r>
                <a:endParaRPr lang="ru-RU" dirty="0"/>
              </a:p>
              <a:p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51336"/>
                <a:ext cx="7886700" cy="3838637"/>
              </a:xfrm>
              <a:blipFill>
                <a:blip r:embed="rId2"/>
                <a:stretch>
                  <a:fillRect l="-464" t="-19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7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" y="2125266"/>
            <a:ext cx="7638221" cy="3027258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28650" y="1410829"/>
            <a:ext cx="7886700" cy="520241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300" b="1" dirty="0"/>
              <a:t>Расчет ширины тротуаров</a:t>
            </a:r>
            <a:endParaRPr lang="ru-RU" sz="3300" dirty="0"/>
          </a:p>
        </p:txBody>
      </p:sp>
    </p:spTree>
    <p:extLst>
      <p:ext uri="{BB962C8B-B14F-4D97-AF65-F5344CB8AC3E}">
        <p14:creationId xmlns:p14="http://schemas.microsoft.com/office/powerpoint/2010/main" val="366314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2054</TotalTime>
  <Words>467</Words>
  <Application>Microsoft Office PowerPoint</Application>
  <PresentationFormat>Экран (4:3)</PresentationFormat>
  <Paragraphs>85</Paragraphs>
  <Slides>16</Slides>
  <Notes>0</Notes>
  <HiddenSlides>5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Cambria Math</vt:lpstr>
      <vt:lpstr>Century Gothic</vt:lpstr>
      <vt:lpstr>Times New Roman</vt:lpstr>
      <vt:lpstr>Wingdings</vt:lpstr>
      <vt:lpstr>Wingdings 3</vt:lpstr>
      <vt:lpstr>Легкий дым</vt:lpstr>
      <vt:lpstr> Основы проектирования городских дорог и улиц</vt:lpstr>
      <vt:lpstr>Тема 5. Лекция 7  Проектирование улицы в плане и продольном профиле. Нормативы на элементы плана и продольного профиля.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Расчет ширины тротуаров</vt:lpstr>
      <vt:lpstr>Расчет ширины тротуаров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83</cp:revision>
  <dcterms:created xsi:type="dcterms:W3CDTF">2014-09-03T06:40:38Z</dcterms:created>
  <dcterms:modified xsi:type="dcterms:W3CDTF">2021-11-30T04:49:38Z</dcterms:modified>
</cp:coreProperties>
</file>